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10287000" cx="18288000"/>
  <p:notesSz cx="6858000" cy="9144000"/>
  <p:embeddedFontLst>
    <p:embeddedFont>
      <p:font typeface="League Spartan"/>
      <p:regular r:id="rId22"/>
      <p:bold r:id="rId23"/>
    </p:embeddedFont>
    <p:embeddedFont>
      <p:font typeface="Barlow Condensed"/>
      <p:bold r:id="rId24"/>
      <p:boldItalic r:id="rId25"/>
    </p:embeddedFont>
    <p:embeddedFont>
      <p:font typeface="Poppins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0" roundtripDataSignature="AMtx7mgWaWaGpyDsvIPeCTRYMMMe7X0h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eagueSpartan-regular.fntdata"/><Relationship Id="rId21" Type="http://schemas.openxmlformats.org/officeDocument/2006/relationships/slide" Target="slides/slide16.xml"/><Relationship Id="rId24" Type="http://schemas.openxmlformats.org/officeDocument/2006/relationships/font" Target="fonts/BarlowCondensed-bold.fntdata"/><Relationship Id="rId23" Type="http://schemas.openxmlformats.org/officeDocument/2006/relationships/font" Target="fonts/LeagueSpartan-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Light-regular.fntdata"/><Relationship Id="rId25" Type="http://schemas.openxmlformats.org/officeDocument/2006/relationships/font" Target="fonts/BarlowCondensed-boldItalic.fntdata"/><Relationship Id="rId28" Type="http://schemas.openxmlformats.org/officeDocument/2006/relationships/font" Target="fonts/PoppinsLight-italic.fntdata"/><Relationship Id="rId27" Type="http://schemas.openxmlformats.org/officeDocument/2006/relationships/font" Target="fonts/Poppins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p:nvPr>
            <p:ph idx="2" type="pic"/>
          </p:nvPr>
        </p:nvSpPr>
        <p:spPr>
          <a:xfrm>
            <a:off x="1792288" y="612775"/>
            <a:ext cx="5486400" cy="4114800"/>
          </a:xfrm>
          <a:prstGeom prst="rect">
            <a:avLst/>
          </a:prstGeom>
          <a:noFill/>
          <a:ln>
            <a:noFill/>
          </a:ln>
        </p:spPr>
      </p:sp>
      <p:sp>
        <p:nvSpPr>
          <p:cNvPr id="68" name="Google Shape;68;p2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1028699" y="1793380"/>
            <a:ext cx="14363701" cy="3795911"/>
          </a:xfrm>
          <a:prstGeom prst="rect">
            <a:avLst/>
          </a:prstGeom>
          <a:noFill/>
          <a:ln>
            <a:noFill/>
          </a:ln>
        </p:spPr>
        <p:txBody>
          <a:bodyPr anchorCtr="0" anchor="t" bIns="0" lIns="0" spcFirstLastPara="1" rIns="0" wrap="square" tIns="0">
            <a:spAutoFit/>
          </a:bodyPr>
          <a:lstStyle/>
          <a:p>
            <a:pPr indent="0" lvl="0" marL="0" marR="0" rtl="0" algn="l">
              <a:lnSpc>
                <a:spcPct val="85996"/>
              </a:lnSpc>
              <a:spcBef>
                <a:spcPts val="0"/>
              </a:spcBef>
              <a:spcAft>
                <a:spcPts val="0"/>
              </a:spcAft>
              <a:buNone/>
            </a:pPr>
            <a:r>
              <a:rPr b="1" i="0" lang="en-US" sz="17246" u="none" cap="none" strike="noStrike">
                <a:solidFill>
                  <a:srgbClr val="404040"/>
                </a:solidFill>
                <a:latin typeface="Barlow Condensed"/>
                <a:ea typeface="Barlow Condensed"/>
                <a:cs typeface="Barlow Condensed"/>
                <a:sym typeface="Barlow Condensed"/>
              </a:rPr>
              <a:t>RELIEF OF ACCOUNTABILITY</a:t>
            </a:r>
            <a:endParaRPr/>
          </a:p>
        </p:txBody>
      </p:sp>
      <p:pic>
        <p:nvPicPr>
          <p:cNvPr id="89" name="Google Shape;89;p1"/>
          <p:cNvPicPr preferRelativeResize="0"/>
          <p:nvPr/>
        </p:nvPicPr>
        <p:blipFill rotWithShape="1">
          <a:blip r:embed="rId3">
            <a:alphaModFix/>
          </a:blip>
          <a:srcRect b="0" l="0" r="0" t="0"/>
          <a:stretch/>
        </p:blipFill>
        <p:spPr>
          <a:xfrm>
            <a:off x="14260487" y="984992"/>
            <a:ext cx="1394012" cy="1394012"/>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15865288" y="984992"/>
            <a:ext cx="1394012" cy="1394012"/>
          </a:xfrm>
          <a:prstGeom prst="rect">
            <a:avLst/>
          </a:prstGeom>
          <a:noFill/>
          <a:ln>
            <a:noFill/>
          </a:ln>
        </p:spPr>
      </p:pic>
      <p:grpSp>
        <p:nvGrpSpPr>
          <p:cNvPr id="91" name="Google Shape;91;p1"/>
          <p:cNvGrpSpPr/>
          <p:nvPr/>
        </p:nvGrpSpPr>
        <p:grpSpPr>
          <a:xfrm>
            <a:off x="0" y="9851790"/>
            <a:ext cx="4766348" cy="435210"/>
            <a:chOff x="0" y="-38100"/>
            <a:chExt cx="812800" cy="850900"/>
          </a:xfrm>
        </p:grpSpPr>
        <p:sp>
          <p:nvSpPr>
            <p:cNvPr id="92" name="Google Shape;92;p1"/>
            <p:cNvSpPr/>
            <p:nvPr/>
          </p:nvSpPr>
          <p:spPr>
            <a:xfrm>
              <a:off x="0" y="0"/>
              <a:ext cx="779658" cy="812800"/>
            </a:xfrm>
            <a:custGeom>
              <a:rect b="b" l="l" r="r" t="t"/>
              <a:pathLst>
                <a:path extrusionOk="0" h="812800" w="779658">
                  <a:moveTo>
                    <a:pt x="0" y="0"/>
                  </a:moveTo>
                  <a:lnTo>
                    <a:pt x="779658" y="0"/>
                  </a:lnTo>
                  <a:lnTo>
                    <a:pt x="779658" y="812800"/>
                  </a:lnTo>
                  <a:lnTo>
                    <a:pt x="0" y="812800"/>
                  </a:lnTo>
                  <a:close/>
                </a:path>
              </a:pathLst>
            </a:custGeom>
            <a:solidFill>
              <a:srgbClr val="004A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4" name="Google Shape;94;p1"/>
          <p:cNvGrpSpPr/>
          <p:nvPr/>
        </p:nvGrpSpPr>
        <p:grpSpPr>
          <a:xfrm>
            <a:off x="4572000" y="9851790"/>
            <a:ext cx="4766348" cy="435210"/>
            <a:chOff x="0" y="-38100"/>
            <a:chExt cx="812800" cy="850900"/>
          </a:xfrm>
        </p:grpSpPr>
        <p:sp>
          <p:nvSpPr>
            <p:cNvPr id="95" name="Google Shape;95;p1"/>
            <p:cNvSpPr/>
            <p:nvPr/>
          </p:nvSpPr>
          <p:spPr>
            <a:xfrm>
              <a:off x="0" y="0"/>
              <a:ext cx="779658" cy="812800"/>
            </a:xfrm>
            <a:custGeom>
              <a:rect b="b" l="l" r="r" t="t"/>
              <a:pathLst>
                <a:path extrusionOk="0" h="812800" w="779658">
                  <a:moveTo>
                    <a:pt x="0" y="0"/>
                  </a:moveTo>
                  <a:lnTo>
                    <a:pt x="779658" y="0"/>
                  </a:lnTo>
                  <a:lnTo>
                    <a:pt x="779658" y="812800"/>
                  </a:lnTo>
                  <a:lnTo>
                    <a:pt x="0" y="812800"/>
                  </a:lnTo>
                  <a:close/>
                </a:path>
              </a:pathLst>
            </a:custGeom>
            <a:solidFill>
              <a:srgbClr val="ED7D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7" name="Google Shape;97;p1"/>
          <p:cNvGrpSpPr/>
          <p:nvPr/>
        </p:nvGrpSpPr>
        <p:grpSpPr>
          <a:xfrm>
            <a:off x="9144000" y="9850877"/>
            <a:ext cx="4766348" cy="455610"/>
            <a:chOff x="0" y="-38100"/>
            <a:chExt cx="812800" cy="850900"/>
          </a:xfrm>
        </p:grpSpPr>
        <p:sp>
          <p:nvSpPr>
            <p:cNvPr id="98" name="Google Shape;98;p1"/>
            <p:cNvSpPr/>
            <p:nvPr/>
          </p:nvSpPr>
          <p:spPr>
            <a:xfrm>
              <a:off x="0" y="0"/>
              <a:ext cx="779658" cy="812800"/>
            </a:xfrm>
            <a:custGeom>
              <a:rect b="b" l="l" r="r" t="t"/>
              <a:pathLst>
                <a:path extrusionOk="0" h="812800" w="779658">
                  <a:moveTo>
                    <a:pt x="0" y="0"/>
                  </a:moveTo>
                  <a:lnTo>
                    <a:pt x="779658" y="0"/>
                  </a:lnTo>
                  <a:lnTo>
                    <a:pt x="779658" y="812800"/>
                  </a:lnTo>
                  <a:lnTo>
                    <a:pt x="0" y="812800"/>
                  </a:lnTo>
                  <a:close/>
                </a:path>
              </a:pathLst>
            </a:custGeom>
            <a:solidFill>
              <a:srgbClr val="FFC00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0" name="Google Shape;100;p1"/>
          <p:cNvGrpSpPr/>
          <p:nvPr/>
        </p:nvGrpSpPr>
        <p:grpSpPr>
          <a:xfrm>
            <a:off x="13716000" y="9849920"/>
            <a:ext cx="4766348" cy="476967"/>
            <a:chOff x="0" y="-38100"/>
            <a:chExt cx="812800" cy="850900"/>
          </a:xfrm>
        </p:grpSpPr>
        <p:sp>
          <p:nvSpPr>
            <p:cNvPr id="101" name="Google Shape;101;p1"/>
            <p:cNvSpPr/>
            <p:nvPr/>
          </p:nvSpPr>
          <p:spPr>
            <a:xfrm>
              <a:off x="0" y="0"/>
              <a:ext cx="779658" cy="812800"/>
            </a:xfrm>
            <a:custGeom>
              <a:rect b="b" l="l" r="r" t="t"/>
              <a:pathLst>
                <a:path extrusionOk="0" h="812800" w="779658">
                  <a:moveTo>
                    <a:pt x="0" y="0"/>
                  </a:moveTo>
                  <a:lnTo>
                    <a:pt x="779658" y="0"/>
                  </a:lnTo>
                  <a:lnTo>
                    <a:pt x="779658" y="812800"/>
                  </a:lnTo>
                  <a:lnTo>
                    <a:pt x="0" y="812800"/>
                  </a:lnTo>
                  <a:close/>
                </a:path>
              </a:pathLst>
            </a:custGeom>
            <a:solidFill>
              <a:srgbClr val="9B97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1"/>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nvSpPr>
        <p:spPr>
          <a:xfrm>
            <a:off x="1003300" y="2933700"/>
            <a:ext cx="16199606" cy="1261884"/>
          </a:xfrm>
          <a:prstGeom prst="rect">
            <a:avLst/>
          </a:prstGeom>
          <a:noFill/>
          <a:ln>
            <a:noFill/>
          </a:ln>
        </p:spPr>
        <p:txBody>
          <a:bodyPr anchorCtr="0" anchor="t" bIns="0" lIns="0" spcFirstLastPara="1" rIns="0" wrap="square" tIns="0">
            <a:spAutoFit/>
          </a:bodyPr>
          <a:lstStyle/>
          <a:p>
            <a:pPr indent="0" lvl="0" marL="0" marR="0" rtl="0" algn="just">
              <a:lnSpc>
                <a:spcPct val="107000"/>
              </a:lnSpc>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just">
              <a:lnSpc>
                <a:spcPct val="107000"/>
              </a:lnSpc>
              <a:spcBef>
                <a:spcPts val="800"/>
              </a:spcBef>
              <a:spcAft>
                <a:spcPts val="0"/>
              </a:spcAft>
              <a:buNone/>
            </a:pPr>
            <a:r>
              <a:t/>
            </a:r>
            <a:endParaRPr sz="3600">
              <a:solidFill>
                <a:schemeClr val="dk1"/>
              </a:solidFill>
              <a:latin typeface="Calibri"/>
              <a:ea typeface="Calibri"/>
              <a:cs typeface="Calibri"/>
              <a:sym typeface="Calibri"/>
            </a:endParaRPr>
          </a:p>
        </p:txBody>
      </p:sp>
      <p:sp>
        <p:nvSpPr>
          <p:cNvPr id="198" name="Google Shape;198;p10"/>
          <p:cNvSpPr txBox="1"/>
          <p:nvPr/>
        </p:nvSpPr>
        <p:spPr>
          <a:xfrm>
            <a:off x="1028700" y="1128302"/>
            <a:ext cx="12839700" cy="11253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Other necessary documents:</a:t>
            </a:r>
            <a:endParaRPr/>
          </a:p>
        </p:txBody>
      </p:sp>
      <p:sp>
        <p:nvSpPr>
          <p:cNvPr id="199" name="Google Shape;199;p10"/>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200" name="Google Shape;200;p10"/>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201" name="Google Shape;201;p10"/>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pic>
        <p:nvPicPr>
          <p:cNvPr id="202" name="Google Shape;202;p10"/>
          <p:cNvPicPr preferRelativeResize="0"/>
          <p:nvPr/>
        </p:nvPicPr>
        <p:blipFill rotWithShape="1">
          <a:blip r:embed="rId5">
            <a:alphaModFix/>
          </a:blip>
          <a:srcRect b="0" l="0" r="0" t="0"/>
          <a:stretch/>
        </p:blipFill>
        <p:spPr>
          <a:xfrm>
            <a:off x="2667000" y="2576498"/>
            <a:ext cx="11201400" cy="72152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nvSpPr>
        <p:spPr>
          <a:xfrm>
            <a:off x="1003300" y="2933700"/>
            <a:ext cx="16199606" cy="1261884"/>
          </a:xfrm>
          <a:prstGeom prst="rect">
            <a:avLst/>
          </a:prstGeom>
          <a:noFill/>
          <a:ln>
            <a:noFill/>
          </a:ln>
        </p:spPr>
        <p:txBody>
          <a:bodyPr anchorCtr="0" anchor="t" bIns="0" lIns="0" spcFirstLastPara="1" rIns="0" wrap="square" tIns="0">
            <a:spAutoFit/>
          </a:bodyPr>
          <a:lstStyle/>
          <a:p>
            <a:pPr indent="0" lvl="0" marL="0" marR="0" rtl="0" algn="just">
              <a:lnSpc>
                <a:spcPct val="107000"/>
              </a:lnSpc>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just">
              <a:lnSpc>
                <a:spcPct val="107000"/>
              </a:lnSpc>
              <a:spcBef>
                <a:spcPts val="800"/>
              </a:spcBef>
              <a:spcAft>
                <a:spcPts val="0"/>
              </a:spcAft>
              <a:buNone/>
            </a:pPr>
            <a:r>
              <a:t/>
            </a:r>
            <a:endParaRPr sz="3600">
              <a:solidFill>
                <a:schemeClr val="dk1"/>
              </a:solidFill>
              <a:latin typeface="Calibri"/>
              <a:ea typeface="Calibri"/>
              <a:cs typeface="Calibri"/>
              <a:sym typeface="Calibri"/>
            </a:endParaRPr>
          </a:p>
        </p:txBody>
      </p:sp>
      <p:sp>
        <p:nvSpPr>
          <p:cNvPr id="209" name="Google Shape;209;p11"/>
          <p:cNvSpPr txBox="1"/>
          <p:nvPr/>
        </p:nvSpPr>
        <p:spPr>
          <a:xfrm>
            <a:off x="1028700" y="1128302"/>
            <a:ext cx="12839700" cy="11253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Other necessary documents:</a:t>
            </a:r>
            <a:endParaRPr/>
          </a:p>
        </p:txBody>
      </p:sp>
      <p:sp>
        <p:nvSpPr>
          <p:cNvPr id="210" name="Google Shape;210;p11"/>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211" name="Google Shape;211;p11"/>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212" name="Google Shape;212;p11"/>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pic>
        <p:nvPicPr>
          <p:cNvPr id="213" name="Google Shape;213;p11"/>
          <p:cNvPicPr preferRelativeResize="0"/>
          <p:nvPr/>
        </p:nvPicPr>
        <p:blipFill rotWithShape="1">
          <a:blip r:embed="rId5">
            <a:alphaModFix/>
          </a:blip>
          <a:srcRect b="0" l="0" r="0" t="0"/>
          <a:stretch/>
        </p:blipFill>
        <p:spPr>
          <a:xfrm>
            <a:off x="2057400" y="2944210"/>
            <a:ext cx="12820433" cy="52472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2"/>
          <p:cNvSpPr txBox="1"/>
          <p:nvPr/>
        </p:nvSpPr>
        <p:spPr>
          <a:xfrm>
            <a:off x="1003300" y="2933700"/>
            <a:ext cx="16199606" cy="1261884"/>
          </a:xfrm>
          <a:prstGeom prst="rect">
            <a:avLst/>
          </a:prstGeom>
          <a:noFill/>
          <a:ln>
            <a:noFill/>
          </a:ln>
        </p:spPr>
        <p:txBody>
          <a:bodyPr anchorCtr="0" anchor="t" bIns="0" lIns="0" spcFirstLastPara="1" rIns="0" wrap="square" tIns="0">
            <a:spAutoFit/>
          </a:bodyPr>
          <a:lstStyle/>
          <a:p>
            <a:pPr indent="0" lvl="0" marL="0" marR="0" rtl="0" algn="just">
              <a:lnSpc>
                <a:spcPct val="107000"/>
              </a:lnSpc>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just">
              <a:lnSpc>
                <a:spcPct val="107000"/>
              </a:lnSpc>
              <a:spcBef>
                <a:spcPts val="800"/>
              </a:spcBef>
              <a:spcAft>
                <a:spcPts val="0"/>
              </a:spcAft>
              <a:buNone/>
            </a:pPr>
            <a:r>
              <a:t/>
            </a:r>
            <a:endParaRPr sz="3600">
              <a:solidFill>
                <a:schemeClr val="dk1"/>
              </a:solidFill>
              <a:latin typeface="Calibri"/>
              <a:ea typeface="Calibri"/>
              <a:cs typeface="Calibri"/>
              <a:sym typeface="Calibri"/>
            </a:endParaRPr>
          </a:p>
        </p:txBody>
      </p:sp>
      <p:sp>
        <p:nvSpPr>
          <p:cNvPr id="220" name="Google Shape;220;p12"/>
          <p:cNvSpPr txBox="1"/>
          <p:nvPr/>
        </p:nvSpPr>
        <p:spPr>
          <a:xfrm>
            <a:off x="1028700" y="1128302"/>
            <a:ext cx="12839700" cy="11253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Other necessary documents:</a:t>
            </a:r>
            <a:endParaRPr/>
          </a:p>
        </p:txBody>
      </p:sp>
      <p:sp>
        <p:nvSpPr>
          <p:cNvPr id="221" name="Google Shape;221;p12"/>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222" name="Google Shape;222;p12"/>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223" name="Google Shape;223;p12"/>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pic>
        <p:nvPicPr>
          <p:cNvPr id="224" name="Google Shape;224;p12"/>
          <p:cNvPicPr preferRelativeResize="0"/>
          <p:nvPr/>
        </p:nvPicPr>
        <p:blipFill rotWithShape="1">
          <a:blip r:embed="rId5">
            <a:alphaModFix/>
          </a:blip>
          <a:srcRect b="0" l="0" r="0" t="0"/>
          <a:stretch/>
        </p:blipFill>
        <p:spPr>
          <a:xfrm>
            <a:off x="2209800" y="3009646"/>
            <a:ext cx="8482012" cy="1109992"/>
          </a:xfrm>
          <a:prstGeom prst="rect">
            <a:avLst/>
          </a:prstGeom>
          <a:noFill/>
          <a:ln>
            <a:noFill/>
          </a:ln>
        </p:spPr>
      </p:pic>
      <p:pic>
        <p:nvPicPr>
          <p:cNvPr id="225" name="Google Shape;225;p12"/>
          <p:cNvPicPr preferRelativeResize="0"/>
          <p:nvPr/>
        </p:nvPicPr>
        <p:blipFill rotWithShape="1">
          <a:blip r:embed="rId6">
            <a:alphaModFix/>
          </a:blip>
          <a:srcRect b="0" l="0" r="0" t="35585"/>
          <a:stretch/>
        </p:blipFill>
        <p:spPr>
          <a:xfrm>
            <a:off x="1981200" y="4119638"/>
            <a:ext cx="12790075" cy="33860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3"/>
          <p:cNvSpPr txBox="1"/>
          <p:nvPr/>
        </p:nvSpPr>
        <p:spPr>
          <a:xfrm>
            <a:off x="1003300" y="2933700"/>
            <a:ext cx="16199606" cy="4623125"/>
          </a:xfrm>
          <a:prstGeom prst="rect">
            <a:avLst/>
          </a:prstGeom>
          <a:noFill/>
          <a:ln>
            <a:noFill/>
          </a:ln>
        </p:spPr>
        <p:txBody>
          <a:bodyPr anchorCtr="0" anchor="t" bIns="0" lIns="0" spcFirstLastPara="1" rIns="0" wrap="square" tIns="0">
            <a:spAutoFit/>
          </a:bodyPr>
          <a:lstStyle/>
          <a:p>
            <a:pPr indent="0" lvl="0" marL="0" marR="0" rtl="0" algn="just">
              <a:lnSpc>
                <a:spcPct val="107000"/>
              </a:lnSpc>
              <a:spcBef>
                <a:spcPts val="0"/>
              </a:spcBef>
              <a:spcAft>
                <a:spcPts val="0"/>
              </a:spcAft>
              <a:buNone/>
            </a:pPr>
            <a:r>
              <a:rPr lang="en-US" sz="5400">
                <a:solidFill>
                  <a:schemeClr val="dk1"/>
                </a:solidFill>
                <a:latin typeface="Calibri"/>
                <a:ea typeface="Calibri"/>
                <a:cs typeface="Calibri"/>
                <a:sym typeface="Calibri"/>
              </a:rPr>
              <a:t>The Division Supply Officer will forward the documents to the SDS Office for </a:t>
            </a:r>
            <a:r>
              <a:rPr b="1" lang="en-US" sz="5400">
                <a:solidFill>
                  <a:schemeClr val="dk1"/>
                </a:solidFill>
                <a:latin typeface="Calibri"/>
                <a:ea typeface="Calibri"/>
                <a:cs typeface="Calibri"/>
                <a:sym typeface="Calibri"/>
              </a:rPr>
              <a:t>advice or comment </a:t>
            </a:r>
            <a:r>
              <a:rPr lang="en-US" sz="5400">
                <a:solidFill>
                  <a:schemeClr val="dk1"/>
                </a:solidFill>
                <a:latin typeface="Calibri"/>
                <a:ea typeface="Calibri"/>
                <a:cs typeface="Calibri"/>
                <a:sym typeface="Calibri"/>
              </a:rPr>
              <a:t>on the request of relief.</a:t>
            </a:r>
            <a:endParaRPr/>
          </a:p>
          <a:p>
            <a:pPr indent="0" lvl="0" marL="0" marR="0" rtl="0" algn="just">
              <a:lnSpc>
                <a:spcPct val="13259"/>
              </a:lnSpc>
              <a:spcBef>
                <a:spcPts val="800"/>
              </a:spcBef>
              <a:spcAft>
                <a:spcPts val="0"/>
              </a:spcAft>
              <a:buNone/>
            </a:pPr>
            <a:r>
              <a:t/>
            </a:r>
            <a:endParaRPr sz="41300">
              <a:solidFill>
                <a:srgbClr val="545454"/>
              </a:solidFill>
              <a:latin typeface="Arial"/>
              <a:ea typeface="Arial"/>
              <a:cs typeface="Arial"/>
              <a:sym typeface="Arial"/>
            </a:endParaRPr>
          </a:p>
        </p:txBody>
      </p:sp>
      <p:sp>
        <p:nvSpPr>
          <p:cNvPr id="232" name="Google Shape;232;p13"/>
          <p:cNvSpPr txBox="1"/>
          <p:nvPr/>
        </p:nvSpPr>
        <p:spPr>
          <a:xfrm>
            <a:off x="1028700" y="1128302"/>
            <a:ext cx="12839700" cy="11253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Step 3</a:t>
            </a:r>
            <a:endParaRPr/>
          </a:p>
        </p:txBody>
      </p:sp>
      <p:sp>
        <p:nvSpPr>
          <p:cNvPr id="233" name="Google Shape;233;p13"/>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234" name="Google Shape;234;p13"/>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235" name="Google Shape;235;p13"/>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4"/>
          <p:cNvSpPr txBox="1"/>
          <p:nvPr/>
        </p:nvSpPr>
        <p:spPr>
          <a:xfrm>
            <a:off x="1003300" y="2933700"/>
            <a:ext cx="16199606" cy="3734036"/>
          </a:xfrm>
          <a:prstGeom prst="rect">
            <a:avLst/>
          </a:prstGeom>
          <a:noFill/>
          <a:ln>
            <a:noFill/>
          </a:ln>
        </p:spPr>
        <p:txBody>
          <a:bodyPr anchorCtr="0" anchor="t" bIns="0" lIns="0" spcFirstLastPara="1" rIns="0" wrap="square" tIns="0">
            <a:spAutoFit/>
          </a:bodyPr>
          <a:lstStyle/>
          <a:p>
            <a:pPr indent="0" lvl="0" marL="0" marR="0" rtl="0" algn="just">
              <a:lnSpc>
                <a:spcPct val="107000"/>
              </a:lnSpc>
              <a:spcBef>
                <a:spcPts val="0"/>
              </a:spcBef>
              <a:spcAft>
                <a:spcPts val="0"/>
              </a:spcAft>
              <a:buNone/>
            </a:pPr>
            <a:r>
              <a:rPr lang="en-US" sz="3600">
                <a:solidFill>
                  <a:schemeClr val="dk1"/>
                </a:solidFill>
                <a:latin typeface="Calibri"/>
                <a:ea typeface="Calibri"/>
                <a:cs typeface="Calibri"/>
                <a:sym typeface="Calibri"/>
              </a:rPr>
              <a:t>The Head of Administrative Office through the Supply Office will prepare a letter to the COA Auditor for the request of relief of accountability noted by the Schools Division Superintendent.</a:t>
            </a:r>
            <a:endParaRPr/>
          </a:p>
          <a:p>
            <a:pPr indent="0" lvl="0" marL="0" marR="0" rtl="0" algn="just">
              <a:lnSpc>
                <a:spcPct val="13259"/>
              </a:lnSpc>
              <a:spcBef>
                <a:spcPts val="800"/>
              </a:spcBef>
              <a:spcAft>
                <a:spcPts val="0"/>
              </a:spcAft>
              <a:buNone/>
            </a:pPr>
            <a:r>
              <a:t/>
            </a:r>
            <a:endParaRPr sz="41300">
              <a:solidFill>
                <a:srgbClr val="545454"/>
              </a:solidFill>
              <a:latin typeface="Arial"/>
              <a:ea typeface="Arial"/>
              <a:cs typeface="Arial"/>
              <a:sym typeface="Arial"/>
            </a:endParaRPr>
          </a:p>
        </p:txBody>
      </p:sp>
      <p:sp>
        <p:nvSpPr>
          <p:cNvPr id="242" name="Google Shape;242;p14"/>
          <p:cNvSpPr txBox="1"/>
          <p:nvPr/>
        </p:nvSpPr>
        <p:spPr>
          <a:xfrm>
            <a:off x="1028700" y="1128302"/>
            <a:ext cx="12839700" cy="11253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Step 4</a:t>
            </a:r>
            <a:endParaRPr/>
          </a:p>
        </p:txBody>
      </p:sp>
      <p:sp>
        <p:nvSpPr>
          <p:cNvPr id="243" name="Google Shape;243;p14"/>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244" name="Google Shape;244;p14"/>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245" name="Google Shape;245;p14"/>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5"/>
          <p:cNvSpPr txBox="1"/>
          <p:nvPr/>
        </p:nvSpPr>
        <p:spPr>
          <a:xfrm>
            <a:off x="1003300" y="2933700"/>
            <a:ext cx="16199606" cy="10134249"/>
          </a:xfrm>
          <a:prstGeom prst="rect">
            <a:avLst/>
          </a:prstGeom>
          <a:noFill/>
          <a:ln>
            <a:noFill/>
          </a:ln>
        </p:spPr>
        <p:txBody>
          <a:bodyPr anchorCtr="0" anchor="t" bIns="0" lIns="0" spcFirstLastPara="1" rIns="0" wrap="square" tIns="0">
            <a:spAutoFit/>
          </a:bodyPr>
          <a:lstStyle/>
          <a:p>
            <a:pPr indent="0" lvl="0" marL="0" marR="0" rtl="0" algn="just">
              <a:lnSpc>
                <a:spcPct val="107000"/>
              </a:lnSpc>
              <a:spcBef>
                <a:spcPts val="0"/>
              </a:spcBef>
              <a:spcAft>
                <a:spcPts val="0"/>
              </a:spcAft>
              <a:buNone/>
            </a:pPr>
            <a:r>
              <a:rPr lang="en-US" sz="5400">
                <a:solidFill>
                  <a:schemeClr val="dk1"/>
                </a:solidFill>
                <a:latin typeface="Calibri"/>
                <a:ea typeface="Calibri"/>
                <a:cs typeface="Calibri"/>
                <a:sym typeface="Calibri"/>
              </a:rPr>
              <a:t>The Supply Office will forward the request of relief of accountability with necessary documents to the COA Auditor for approval.</a:t>
            </a:r>
            <a:endParaRPr/>
          </a:p>
          <a:p>
            <a:pPr indent="0" lvl="0" marL="0" marR="0" rtl="0" algn="just">
              <a:lnSpc>
                <a:spcPct val="2568"/>
              </a:lnSpc>
              <a:spcBef>
                <a:spcPts val="800"/>
              </a:spcBef>
              <a:spcAft>
                <a:spcPts val="0"/>
              </a:spcAft>
              <a:buNone/>
            </a:pPr>
            <a:r>
              <a:t/>
            </a:r>
            <a:endParaRPr sz="213200">
              <a:solidFill>
                <a:srgbClr val="545454"/>
              </a:solidFill>
              <a:latin typeface="Arial"/>
              <a:ea typeface="Arial"/>
              <a:cs typeface="Arial"/>
              <a:sym typeface="Arial"/>
            </a:endParaRPr>
          </a:p>
        </p:txBody>
      </p:sp>
      <p:sp>
        <p:nvSpPr>
          <p:cNvPr id="252" name="Google Shape;252;p15"/>
          <p:cNvSpPr txBox="1"/>
          <p:nvPr/>
        </p:nvSpPr>
        <p:spPr>
          <a:xfrm>
            <a:off x="1028700" y="1128302"/>
            <a:ext cx="12839700" cy="11253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Step 5</a:t>
            </a:r>
            <a:endParaRPr/>
          </a:p>
        </p:txBody>
      </p:sp>
      <p:sp>
        <p:nvSpPr>
          <p:cNvPr id="253" name="Google Shape;253;p15"/>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254" name="Google Shape;254;p15"/>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255" name="Google Shape;255;p15"/>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6"/>
          <p:cNvSpPr txBox="1"/>
          <p:nvPr/>
        </p:nvSpPr>
        <p:spPr>
          <a:xfrm>
            <a:off x="1003300" y="2933700"/>
            <a:ext cx="16199606" cy="11023402"/>
          </a:xfrm>
          <a:prstGeom prst="rect">
            <a:avLst/>
          </a:prstGeom>
          <a:noFill/>
          <a:ln>
            <a:noFill/>
          </a:ln>
        </p:spPr>
        <p:txBody>
          <a:bodyPr anchorCtr="0" anchor="t" bIns="0" lIns="0" spcFirstLastPara="1" rIns="0" wrap="square" tIns="0">
            <a:spAutoFit/>
          </a:bodyPr>
          <a:lstStyle/>
          <a:p>
            <a:pPr indent="0" lvl="0" marL="0" marR="0" rtl="0" algn="just">
              <a:lnSpc>
                <a:spcPct val="107000"/>
              </a:lnSpc>
              <a:spcBef>
                <a:spcPts val="0"/>
              </a:spcBef>
              <a:spcAft>
                <a:spcPts val="0"/>
              </a:spcAft>
              <a:buNone/>
            </a:pPr>
            <a:r>
              <a:rPr lang="en-US" sz="5400">
                <a:solidFill>
                  <a:schemeClr val="dk1"/>
                </a:solidFill>
                <a:latin typeface="Calibri"/>
                <a:ea typeface="Calibri"/>
                <a:cs typeface="Calibri"/>
                <a:sym typeface="Calibri"/>
              </a:rPr>
              <a:t>Application for relief of accountability should be filed by the </a:t>
            </a:r>
            <a:r>
              <a:rPr b="1" lang="en-US" sz="5400">
                <a:solidFill>
                  <a:schemeClr val="dk1"/>
                </a:solidFill>
                <a:latin typeface="Calibri"/>
                <a:ea typeface="Calibri"/>
                <a:cs typeface="Calibri"/>
                <a:sym typeface="Calibri"/>
              </a:rPr>
              <a:t>accountable officer </a:t>
            </a:r>
            <a:r>
              <a:rPr lang="en-US" sz="5400">
                <a:solidFill>
                  <a:schemeClr val="dk1"/>
                </a:solidFill>
                <a:latin typeface="Calibri"/>
                <a:ea typeface="Calibri"/>
                <a:cs typeface="Calibri"/>
                <a:sym typeface="Calibri"/>
              </a:rPr>
              <a:t>of the school </a:t>
            </a:r>
            <a:r>
              <a:rPr b="1" lang="en-US" sz="5400" u="sng">
                <a:solidFill>
                  <a:schemeClr val="dk1"/>
                </a:solidFill>
                <a:latin typeface="Calibri"/>
                <a:ea typeface="Calibri"/>
                <a:cs typeface="Calibri"/>
                <a:sym typeface="Calibri"/>
              </a:rPr>
              <a:t>WITHIN</a:t>
            </a:r>
            <a:r>
              <a:rPr lang="en-US" sz="5400">
                <a:solidFill>
                  <a:schemeClr val="dk1"/>
                </a:solidFill>
                <a:latin typeface="Calibri"/>
                <a:ea typeface="Calibri"/>
                <a:cs typeface="Calibri"/>
                <a:sym typeface="Calibri"/>
              </a:rPr>
              <a:t> a reglementary period of </a:t>
            </a:r>
            <a:r>
              <a:rPr b="1" lang="en-US" sz="5400" u="sng">
                <a:solidFill>
                  <a:schemeClr val="dk1"/>
                </a:solidFill>
                <a:latin typeface="Calibri"/>
                <a:ea typeface="Calibri"/>
                <a:cs typeface="Calibri"/>
                <a:sym typeface="Calibri"/>
              </a:rPr>
              <a:t>THIRTY (30) DAYS </a:t>
            </a:r>
            <a:r>
              <a:rPr lang="en-US" sz="5400">
                <a:solidFill>
                  <a:schemeClr val="dk1"/>
                </a:solidFill>
                <a:latin typeface="Calibri"/>
                <a:ea typeface="Calibri"/>
                <a:cs typeface="Calibri"/>
                <a:sym typeface="Calibri"/>
              </a:rPr>
              <a:t>from discovery or occurrence of the loss.</a:t>
            </a:r>
            <a:endParaRPr sz="5400">
              <a:solidFill>
                <a:schemeClr val="dk1"/>
              </a:solidFill>
              <a:latin typeface="Calibri"/>
              <a:ea typeface="Calibri"/>
              <a:cs typeface="Calibri"/>
              <a:sym typeface="Calibri"/>
            </a:endParaRPr>
          </a:p>
          <a:p>
            <a:pPr indent="0" lvl="0" marL="0" marR="0" rtl="0" algn="just">
              <a:lnSpc>
                <a:spcPct val="2568"/>
              </a:lnSpc>
              <a:spcBef>
                <a:spcPts val="800"/>
              </a:spcBef>
              <a:spcAft>
                <a:spcPts val="0"/>
              </a:spcAft>
              <a:buNone/>
            </a:pPr>
            <a:r>
              <a:t/>
            </a:r>
            <a:endParaRPr sz="213200">
              <a:solidFill>
                <a:srgbClr val="545454"/>
              </a:solidFill>
              <a:latin typeface="Arial"/>
              <a:ea typeface="Arial"/>
              <a:cs typeface="Arial"/>
              <a:sym typeface="Arial"/>
            </a:endParaRPr>
          </a:p>
        </p:txBody>
      </p:sp>
      <p:sp>
        <p:nvSpPr>
          <p:cNvPr id="262" name="Google Shape;262;p16"/>
          <p:cNvSpPr txBox="1"/>
          <p:nvPr/>
        </p:nvSpPr>
        <p:spPr>
          <a:xfrm>
            <a:off x="1028700" y="1128302"/>
            <a:ext cx="12839700" cy="11253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Reminder:</a:t>
            </a:r>
            <a:endParaRPr/>
          </a:p>
        </p:txBody>
      </p:sp>
      <p:sp>
        <p:nvSpPr>
          <p:cNvPr id="263" name="Google Shape;263;p16"/>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264" name="Google Shape;264;p16"/>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265" name="Google Shape;265;p16"/>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nvSpPr>
        <p:spPr>
          <a:xfrm>
            <a:off x="1028700" y="2429278"/>
            <a:ext cx="16199606" cy="6815840"/>
          </a:xfrm>
          <a:prstGeom prst="rect">
            <a:avLst/>
          </a:prstGeom>
          <a:noFill/>
          <a:ln>
            <a:noFill/>
          </a:ln>
        </p:spPr>
        <p:txBody>
          <a:bodyPr anchorCtr="0" anchor="t" bIns="0" lIns="0" spcFirstLastPara="1" rIns="0" wrap="square" tIns="0">
            <a:spAutoFit/>
          </a:bodyPr>
          <a:lstStyle/>
          <a:p>
            <a:pPr indent="-342900" lvl="0" marL="342900" marR="0" rtl="0" algn="just">
              <a:lnSpc>
                <a:spcPct val="107000"/>
              </a:lnSpc>
              <a:spcBef>
                <a:spcPts val="0"/>
              </a:spcBef>
              <a:spcAft>
                <a:spcPts val="0"/>
              </a:spcAft>
              <a:buClr>
                <a:schemeClr val="dk1"/>
              </a:buClr>
              <a:buSzPts val="4000"/>
              <a:buFont typeface="Calibri"/>
              <a:buAutoNum type="arabicPeriod"/>
            </a:pPr>
            <a:r>
              <a:rPr lang="en-US" sz="4000">
                <a:solidFill>
                  <a:schemeClr val="dk1"/>
                </a:solidFill>
                <a:latin typeface="Calibri"/>
                <a:ea typeface="Calibri"/>
                <a:cs typeface="Calibri"/>
                <a:sym typeface="Calibri"/>
              </a:rPr>
              <a:t>The </a:t>
            </a:r>
            <a:r>
              <a:rPr b="1" lang="en-US" sz="4000">
                <a:solidFill>
                  <a:schemeClr val="dk1"/>
                </a:solidFill>
                <a:latin typeface="Calibri"/>
                <a:ea typeface="Calibri"/>
                <a:cs typeface="Calibri"/>
                <a:sym typeface="Calibri"/>
              </a:rPr>
              <a:t>Accountable Officer </a:t>
            </a:r>
            <a:r>
              <a:rPr lang="en-US" sz="4000">
                <a:solidFill>
                  <a:schemeClr val="dk1"/>
                </a:solidFill>
                <a:latin typeface="Calibri"/>
                <a:ea typeface="Calibri"/>
                <a:cs typeface="Calibri"/>
                <a:sym typeface="Calibri"/>
              </a:rPr>
              <a:t>will prepare </a:t>
            </a:r>
            <a:r>
              <a:rPr b="1" lang="en-US" sz="4000">
                <a:solidFill>
                  <a:schemeClr val="dk1"/>
                </a:solidFill>
                <a:latin typeface="Calibri"/>
                <a:ea typeface="Calibri"/>
                <a:cs typeface="Calibri"/>
                <a:sym typeface="Calibri"/>
              </a:rPr>
              <a:t>notice of loss</a:t>
            </a:r>
            <a:r>
              <a:rPr lang="en-US" sz="4000">
                <a:solidFill>
                  <a:schemeClr val="dk1"/>
                </a:solidFill>
                <a:latin typeface="Calibri"/>
                <a:ea typeface="Calibri"/>
                <a:cs typeface="Calibri"/>
                <a:sym typeface="Calibri"/>
              </a:rPr>
              <a:t> to Schools Division Superintendent thru Division Office Supply Officer and COA Auditor immediately or within 24 hours after the discovery of loss.</a:t>
            </a:r>
            <a:endParaRPr/>
          </a:p>
          <a:p>
            <a:pPr indent="-857250" lvl="1" marL="1314450" marR="0" rtl="0" algn="just">
              <a:lnSpc>
                <a:spcPct val="107000"/>
              </a:lnSpc>
              <a:spcBef>
                <a:spcPts val="0"/>
              </a:spcBef>
              <a:spcAft>
                <a:spcPts val="0"/>
              </a:spcAft>
              <a:buClr>
                <a:schemeClr val="dk1"/>
              </a:buClr>
              <a:buSzPts val="4000"/>
              <a:buFont typeface="Calibri"/>
              <a:buAutoNum type="romanUcPeriod"/>
            </a:pPr>
            <a:r>
              <a:rPr b="0" i="0" lang="en-US" sz="4000" u="none" cap="none" strike="noStrike">
                <a:solidFill>
                  <a:schemeClr val="dk1"/>
                </a:solidFill>
                <a:latin typeface="Calibri"/>
                <a:ea typeface="Calibri"/>
                <a:cs typeface="Calibri"/>
                <a:sym typeface="Calibri"/>
              </a:rPr>
              <a:t>In case of delay in the filing of the aforesaid notice and request, satisfactory explanation or the reason(s) for such delay should be submitted.</a:t>
            </a:r>
            <a:endParaRPr/>
          </a:p>
          <a:p>
            <a:pPr indent="-857250" lvl="1" marL="1314450" marR="0" rtl="0" algn="just">
              <a:lnSpc>
                <a:spcPct val="107000"/>
              </a:lnSpc>
              <a:spcBef>
                <a:spcPts val="0"/>
              </a:spcBef>
              <a:spcAft>
                <a:spcPts val="0"/>
              </a:spcAft>
              <a:buClr>
                <a:schemeClr val="dk1"/>
              </a:buClr>
              <a:buSzPts val="4000"/>
              <a:buFont typeface="Calibri"/>
              <a:buAutoNum type="romanUcPeriod"/>
            </a:pPr>
            <a:r>
              <a:rPr b="0" i="0" lang="en-US" sz="4000" u="none" cap="none" strike="noStrike">
                <a:solidFill>
                  <a:schemeClr val="dk1"/>
                </a:solidFill>
                <a:latin typeface="Calibri"/>
                <a:ea typeface="Calibri"/>
                <a:cs typeface="Calibri"/>
                <a:sym typeface="Calibri"/>
              </a:rPr>
              <a:t>If the occurrence of the loss has also been reported to other police agencies like the NBI, CIS, etc., the process/initial investigation report thereon should be submitted</a:t>
            </a:r>
            <a:endParaRPr/>
          </a:p>
          <a:p>
            <a:pPr indent="0" lvl="0" marL="0" marR="0" rtl="0" algn="just">
              <a:lnSpc>
                <a:spcPct val="62227"/>
              </a:lnSpc>
              <a:spcBef>
                <a:spcPts val="800"/>
              </a:spcBef>
              <a:spcAft>
                <a:spcPts val="0"/>
              </a:spcAft>
              <a:buNone/>
            </a:pPr>
            <a:r>
              <a:t/>
            </a:r>
            <a:endParaRPr sz="8800">
              <a:solidFill>
                <a:srgbClr val="545454"/>
              </a:solidFill>
              <a:latin typeface="Arial"/>
              <a:ea typeface="Arial"/>
              <a:cs typeface="Arial"/>
              <a:sym typeface="Arial"/>
            </a:endParaRPr>
          </a:p>
        </p:txBody>
      </p:sp>
      <p:sp>
        <p:nvSpPr>
          <p:cNvPr id="108" name="Google Shape;108;p2"/>
          <p:cNvSpPr txBox="1"/>
          <p:nvPr/>
        </p:nvSpPr>
        <p:spPr>
          <a:xfrm>
            <a:off x="1028700" y="1128302"/>
            <a:ext cx="8115300" cy="112077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Step 1</a:t>
            </a:r>
            <a:endParaRPr/>
          </a:p>
        </p:txBody>
      </p:sp>
      <p:sp>
        <p:nvSpPr>
          <p:cNvPr id="109" name="Google Shape;109;p2"/>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110" name="Google Shape;110;p2"/>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111" name="Google Shape;111;p2"/>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nvSpPr>
        <p:spPr>
          <a:xfrm>
            <a:off x="1028699" y="1793380"/>
            <a:ext cx="14363701" cy="1897955"/>
          </a:xfrm>
          <a:prstGeom prst="rect">
            <a:avLst/>
          </a:prstGeom>
          <a:noFill/>
          <a:ln>
            <a:noFill/>
          </a:ln>
        </p:spPr>
        <p:txBody>
          <a:bodyPr anchorCtr="0" anchor="t" bIns="0" lIns="0" spcFirstLastPara="1" rIns="0" wrap="square" tIns="0">
            <a:spAutoFit/>
          </a:bodyPr>
          <a:lstStyle/>
          <a:p>
            <a:pPr indent="0" lvl="0" marL="0" marR="0" rtl="0" algn="l">
              <a:lnSpc>
                <a:spcPct val="85996"/>
              </a:lnSpc>
              <a:spcBef>
                <a:spcPts val="0"/>
              </a:spcBef>
              <a:spcAft>
                <a:spcPts val="0"/>
              </a:spcAft>
              <a:buNone/>
            </a:pPr>
            <a:r>
              <a:rPr b="1" lang="en-US" sz="17246">
                <a:solidFill>
                  <a:srgbClr val="404040"/>
                </a:solidFill>
                <a:latin typeface="Barlow Condensed"/>
                <a:ea typeface="Barlow Condensed"/>
                <a:cs typeface="Barlow Condensed"/>
                <a:sym typeface="Barlow Condensed"/>
              </a:rPr>
              <a:t>Step 2</a:t>
            </a:r>
            <a:endParaRPr/>
          </a:p>
        </p:txBody>
      </p:sp>
      <p:pic>
        <p:nvPicPr>
          <p:cNvPr id="117" name="Google Shape;117;p3"/>
          <p:cNvPicPr preferRelativeResize="0"/>
          <p:nvPr/>
        </p:nvPicPr>
        <p:blipFill rotWithShape="1">
          <a:blip r:embed="rId3">
            <a:alphaModFix/>
          </a:blip>
          <a:srcRect b="0" l="0" r="0" t="0"/>
          <a:stretch/>
        </p:blipFill>
        <p:spPr>
          <a:xfrm>
            <a:off x="14260487" y="984992"/>
            <a:ext cx="1394012" cy="1394012"/>
          </a:xfrm>
          <a:prstGeom prst="rect">
            <a:avLst/>
          </a:prstGeom>
          <a:noFill/>
          <a:ln>
            <a:noFill/>
          </a:ln>
        </p:spPr>
      </p:pic>
      <p:pic>
        <p:nvPicPr>
          <p:cNvPr id="118" name="Google Shape;118;p3"/>
          <p:cNvPicPr preferRelativeResize="0"/>
          <p:nvPr/>
        </p:nvPicPr>
        <p:blipFill rotWithShape="1">
          <a:blip r:embed="rId4">
            <a:alphaModFix/>
          </a:blip>
          <a:srcRect b="0" l="0" r="0" t="0"/>
          <a:stretch/>
        </p:blipFill>
        <p:spPr>
          <a:xfrm>
            <a:off x="15865288" y="984992"/>
            <a:ext cx="1394012" cy="1394012"/>
          </a:xfrm>
          <a:prstGeom prst="rect">
            <a:avLst/>
          </a:prstGeom>
          <a:noFill/>
          <a:ln>
            <a:noFill/>
          </a:ln>
        </p:spPr>
      </p:pic>
      <p:grpSp>
        <p:nvGrpSpPr>
          <p:cNvPr id="119" name="Google Shape;119;p3"/>
          <p:cNvGrpSpPr/>
          <p:nvPr/>
        </p:nvGrpSpPr>
        <p:grpSpPr>
          <a:xfrm>
            <a:off x="0" y="9851790"/>
            <a:ext cx="4766348" cy="435210"/>
            <a:chOff x="0" y="-38100"/>
            <a:chExt cx="812800" cy="850900"/>
          </a:xfrm>
        </p:grpSpPr>
        <p:sp>
          <p:nvSpPr>
            <p:cNvPr id="120" name="Google Shape;120;p3"/>
            <p:cNvSpPr/>
            <p:nvPr/>
          </p:nvSpPr>
          <p:spPr>
            <a:xfrm>
              <a:off x="0" y="0"/>
              <a:ext cx="779658" cy="812800"/>
            </a:xfrm>
            <a:custGeom>
              <a:rect b="b" l="l" r="r" t="t"/>
              <a:pathLst>
                <a:path extrusionOk="0" h="812800" w="779658">
                  <a:moveTo>
                    <a:pt x="0" y="0"/>
                  </a:moveTo>
                  <a:lnTo>
                    <a:pt x="779658" y="0"/>
                  </a:lnTo>
                  <a:lnTo>
                    <a:pt x="779658" y="812800"/>
                  </a:lnTo>
                  <a:lnTo>
                    <a:pt x="0" y="812800"/>
                  </a:lnTo>
                  <a:close/>
                </a:path>
              </a:pathLst>
            </a:custGeom>
            <a:solidFill>
              <a:srgbClr val="004A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2" name="Google Shape;122;p3"/>
          <p:cNvGrpSpPr/>
          <p:nvPr/>
        </p:nvGrpSpPr>
        <p:grpSpPr>
          <a:xfrm>
            <a:off x="4572000" y="9851790"/>
            <a:ext cx="4766348" cy="435210"/>
            <a:chOff x="0" y="-38100"/>
            <a:chExt cx="812800" cy="850900"/>
          </a:xfrm>
        </p:grpSpPr>
        <p:sp>
          <p:nvSpPr>
            <p:cNvPr id="123" name="Google Shape;123;p3"/>
            <p:cNvSpPr/>
            <p:nvPr/>
          </p:nvSpPr>
          <p:spPr>
            <a:xfrm>
              <a:off x="0" y="0"/>
              <a:ext cx="779658" cy="812800"/>
            </a:xfrm>
            <a:custGeom>
              <a:rect b="b" l="l" r="r" t="t"/>
              <a:pathLst>
                <a:path extrusionOk="0" h="812800" w="779658">
                  <a:moveTo>
                    <a:pt x="0" y="0"/>
                  </a:moveTo>
                  <a:lnTo>
                    <a:pt x="779658" y="0"/>
                  </a:lnTo>
                  <a:lnTo>
                    <a:pt x="779658" y="812800"/>
                  </a:lnTo>
                  <a:lnTo>
                    <a:pt x="0" y="812800"/>
                  </a:lnTo>
                  <a:close/>
                </a:path>
              </a:pathLst>
            </a:custGeom>
            <a:solidFill>
              <a:srgbClr val="ED7D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5" name="Google Shape;125;p3"/>
          <p:cNvGrpSpPr/>
          <p:nvPr/>
        </p:nvGrpSpPr>
        <p:grpSpPr>
          <a:xfrm>
            <a:off x="9144000" y="9850877"/>
            <a:ext cx="4766348" cy="455610"/>
            <a:chOff x="0" y="-38100"/>
            <a:chExt cx="812800" cy="850900"/>
          </a:xfrm>
        </p:grpSpPr>
        <p:sp>
          <p:nvSpPr>
            <p:cNvPr id="126" name="Google Shape;126;p3"/>
            <p:cNvSpPr/>
            <p:nvPr/>
          </p:nvSpPr>
          <p:spPr>
            <a:xfrm>
              <a:off x="0" y="0"/>
              <a:ext cx="779658" cy="812800"/>
            </a:xfrm>
            <a:custGeom>
              <a:rect b="b" l="l" r="r" t="t"/>
              <a:pathLst>
                <a:path extrusionOk="0" h="812800" w="779658">
                  <a:moveTo>
                    <a:pt x="0" y="0"/>
                  </a:moveTo>
                  <a:lnTo>
                    <a:pt x="779658" y="0"/>
                  </a:lnTo>
                  <a:lnTo>
                    <a:pt x="779658" y="812800"/>
                  </a:lnTo>
                  <a:lnTo>
                    <a:pt x="0" y="812800"/>
                  </a:lnTo>
                  <a:close/>
                </a:path>
              </a:pathLst>
            </a:custGeom>
            <a:solidFill>
              <a:srgbClr val="FFC00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8" name="Google Shape;128;p3"/>
          <p:cNvGrpSpPr/>
          <p:nvPr/>
        </p:nvGrpSpPr>
        <p:grpSpPr>
          <a:xfrm>
            <a:off x="13716000" y="9849920"/>
            <a:ext cx="4766348" cy="476967"/>
            <a:chOff x="0" y="-38100"/>
            <a:chExt cx="812800" cy="850900"/>
          </a:xfrm>
        </p:grpSpPr>
        <p:sp>
          <p:nvSpPr>
            <p:cNvPr id="129" name="Google Shape;129;p3"/>
            <p:cNvSpPr/>
            <p:nvPr/>
          </p:nvSpPr>
          <p:spPr>
            <a:xfrm>
              <a:off x="0" y="0"/>
              <a:ext cx="779658" cy="812800"/>
            </a:xfrm>
            <a:custGeom>
              <a:rect b="b" l="l" r="r" t="t"/>
              <a:pathLst>
                <a:path extrusionOk="0" h="812800" w="779658">
                  <a:moveTo>
                    <a:pt x="0" y="0"/>
                  </a:moveTo>
                  <a:lnTo>
                    <a:pt x="779658" y="0"/>
                  </a:lnTo>
                  <a:lnTo>
                    <a:pt x="779658" y="812800"/>
                  </a:lnTo>
                  <a:lnTo>
                    <a:pt x="0" y="812800"/>
                  </a:lnTo>
                  <a:close/>
                </a:path>
              </a:pathLst>
            </a:custGeom>
            <a:solidFill>
              <a:srgbClr val="9B97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0" name="Google Shape;130;p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nvSpPr>
        <p:spPr>
          <a:xfrm>
            <a:off x="1028700" y="2429278"/>
            <a:ext cx="16199700" cy="6182700"/>
          </a:xfrm>
          <a:prstGeom prst="rect">
            <a:avLst/>
          </a:prstGeom>
          <a:noFill/>
          <a:ln>
            <a:noFill/>
          </a:ln>
        </p:spPr>
        <p:txBody>
          <a:bodyPr anchorCtr="0" anchor="t" bIns="0" lIns="0" spcFirstLastPara="1" rIns="0" wrap="square" tIns="0">
            <a:spAutoFit/>
          </a:bodyPr>
          <a:lstStyle/>
          <a:p>
            <a:pPr indent="-342900" lvl="0" marL="342900" marR="0" rtl="0" algn="just">
              <a:lnSpc>
                <a:spcPct val="107000"/>
              </a:lnSpc>
              <a:spcBef>
                <a:spcPts val="0"/>
              </a:spcBef>
              <a:spcAft>
                <a:spcPts val="0"/>
              </a:spcAft>
              <a:buClr>
                <a:schemeClr val="dk1"/>
              </a:buClr>
              <a:buSzPts val="4000"/>
              <a:buFont typeface="Calibri"/>
              <a:buAutoNum type="arabicPeriod"/>
            </a:pPr>
            <a:r>
              <a:rPr lang="en-US" sz="4000">
                <a:solidFill>
                  <a:schemeClr val="dk1"/>
                </a:solidFill>
                <a:latin typeface="Calibri"/>
                <a:ea typeface="Calibri"/>
                <a:cs typeface="Calibri"/>
                <a:sym typeface="Calibri"/>
              </a:rPr>
              <a:t>The </a:t>
            </a:r>
            <a:r>
              <a:rPr b="1" lang="en-US" sz="4000">
                <a:solidFill>
                  <a:schemeClr val="dk1"/>
                </a:solidFill>
                <a:latin typeface="Calibri"/>
                <a:ea typeface="Calibri"/>
                <a:cs typeface="Calibri"/>
                <a:sym typeface="Calibri"/>
              </a:rPr>
              <a:t>Accountable Officer </a:t>
            </a:r>
            <a:r>
              <a:rPr lang="en-US" sz="4000">
                <a:solidFill>
                  <a:schemeClr val="dk1"/>
                </a:solidFill>
                <a:latin typeface="Calibri"/>
                <a:ea typeface="Calibri"/>
                <a:cs typeface="Calibri"/>
                <a:sym typeface="Calibri"/>
              </a:rPr>
              <a:t>will secure an </a:t>
            </a:r>
            <a:r>
              <a:rPr b="1" lang="en-US" sz="4000">
                <a:solidFill>
                  <a:schemeClr val="dk1"/>
                </a:solidFill>
                <a:latin typeface="Calibri"/>
                <a:ea typeface="Calibri"/>
                <a:cs typeface="Calibri"/>
                <a:sym typeface="Calibri"/>
              </a:rPr>
              <a:t>Affidavit or Sworn statement</a:t>
            </a:r>
            <a:r>
              <a:rPr lang="en-US" sz="4000">
                <a:solidFill>
                  <a:schemeClr val="dk1"/>
                </a:solidFill>
                <a:latin typeface="Calibri"/>
                <a:ea typeface="Calibri"/>
                <a:cs typeface="Calibri"/>
                <a:sym typeface="Calibri"/>
              </a:rPr>
              <a:t> of the proper accountable officer stating the following facts:</a:t>
            </a:r>
            <a:endParaRPr/>
          </a:p>
          <a:p>
            <a:pPr indent="-285750" lvl="1" marL="742950" marR="0" rtl="0" algn="just">
              <a:lnSpc>
                <a:spcPct val="107000"/>
              </a:lnSpc>
              <a:spcBef>
                <a:spcPts val="0"/>
              </a:spcBef>
              <a:spcAft>
                <a:spcPts val="0"/>
              </a:spcAft>
              <a:buClr>
                <a:schemeClr val="dk1"/>
              </a:buClr>
              <a:buSzPts val="4000"/>
              <a:buFont typeface="Calibri"/>
              <a:buAutoNum type="alphaLcPeriod"/>
            </a:pPr>
            <a:r>
              <a:rPr b="0" i="0" lang="en-US" sz="4000" u="none" cap="none" strike="noStrike">
                <a:solidFill>
                  <a:schemeClr val="dk1"/>
                </a:solidFill>
                <a:latin typeface="Calibri"/>
                <a:ea typeface="Calibri"/>
                <a:cs typeface="Calibri"/>
                <a:sym typeface="Calibri"/>
              </a:rPr>
              <a:t>Property loss and its evaluation</a:t>
            </a:r>
            <a:endParaRPr/>
          </a:p>
          <a:p>
            <a:pPr indent="-285750" lvl="1" marL="742950" marR="0" rtl="0" algn="just">
              <a:lnSpc>
                <a:spcPct val="107000"/>
              </a:lnSpc>
              <a:spcBef>
                <a:spcPts val="0"/>
              </a:spcBef>
              <a:spcAft>
                <a:spcPts val="0"/>
              </a:spcAft>
              <a:buClr>
                <a:schemeClr val="dk1"/>
              </a:buClr>
              <a:buSzPts val="4000"/>
              <a:buFont typeface="Calibri"/>
              <a:buAutoNum type="alphaLcPeriod"/>
            </a:pPr>
            <a:r>
              <a:rPr b="0" i="0" lang="en-US" sz="4000" u="none" cap="none" strike="noStrike">
                <a:solidFill>
                  <a:schemeClr val="dk1"/>
                </a:solidFill>
                <a:latin typeface="Calibri"/>
                <a:ea typeface="Calibri"/>
                <a:cs typeface="Calibri"/>
                <a:sym typeface="Calibri"/>
              </a:rPr>
              <a:t>Actual date in which the absence was first noted</a:t>
            </a:r>
            <a:endParaRPr/>
          </a:p>
          <a:p>
            <a:pPr indent="-285750" lvl="1" marL="742950" marR="0" rtl="0" algn="just">
              <a:lnSpc>
                <a:spcPct val="107000"/>
              </a:lnSpc>
              <a:spcBef>
                <a:spcPts val="0"/>
              </a:spcBef>
              <a:spcAft>
                <a:spcPts val="0"/>
              </a:spcAft>
              <a:buClr>
                <a:schemeClr val="dk1"/>
              </a:buClr>
              <a:buSzPts val="4000"/>
              <a:buFont typeface="Calibri"/>
              <a:buAutoNum type="alphaLcPeriod"/>
            </a:pPr>
            <a:r>
              <a:rPr b="0" i="0" lang="en-US" sz="4000" u="none" cap="none" strike="noStrike">
                <a:solidFill>
                  <a:schemeClr val="dk1"/>
                </a:solidFill>
                <a:latin typeface="Calibri"/>
                <a:ea typeface="Calibri"/>
                <a:cs typeface="Calibri"/>
                <a:sym typeface="Calibri"/>
              </a:rPr>
              <a:t>Manner of loss</a:t>
            </a:r>
            <a:endParaRPr/>
          </a:p>
          <a:p>
            <a:pPr indent="-285750" lvl="1" marL="742950" marR="0" rtl="0" algn="just">
              <a:lnSpc>
                <a:spcPct val="107000"/>
              </a:lnSpc>
              <a:spcBef>
                <a:spcPts val="0"/>
              </a:spcBef>
              <a:spcAft>
                <a:spcPts val="0"/>
              </a:spcAft>
              <a:buClr>
                <a:schemeClr val="dk1"/>
              </a:buClr>
              <a:buSzPts val="4000"/>
              <a:buFont typeface="Calibri"/>
              <a:buAutoNum type="alphaLcPeriod"/>
            </a:pPr>
            <a:r>
              <a:rPr b="0" i="0" lang="en-US" sz="4000" u="none" cap="none" strike="noStrike">
                <a:solidFill>
                  <a:schemeClr val="dk1"/>
                </a:solidFill>
                <a:latin typeface="Calibri"/>
                <a:ea typeface="Calibri"/>
                <a:cs typeface="Calibri"/>
                <a:sym typeface="Calibri"/>
              </a:rPr>
              <a:t>Efforts put forth to recover the same</a:t>
            </a:r>
            <a:endParaRPr/>
          </a:p>
          <a:p>
            <a:pPr indent="-285750" lvl="1" marL="742950" marR="0" rtl="0" algn="just">
              <a:lnSpc>
                <a:spcPct val="107000"/>
              </a:lnSpc>
              <a:spcBef>
                <a:spcPts val="0"/>
              </a:spcBef>
              <a:spcAft>
                <a:spcPts val="0"/>
              </a:spcAft>
              <a:buClr>
                <a:schemeClr val="dk1"/>
              </a:buClr>
              <a:buSzPts val="4000"/>
              <a:buFont typeface="Calibri"/>
              <a:buAutoNum type="alphaLcPeriod"/>
            </a:pPr>
            <a:r>
              <a:rPr b="0" i="0" lang="en-US" sz="4000" u="none" cap="none" strike="noStrike">
                <a:solidFill>
                  <a:schemeClr val="dk1"/>
                </a:solidFill>
                <a:latin typeface="Calibri"/>
                <a:ea typeface="Calibri"/>
                <a:cs typeface="Calibri"/>
                <a:sym typeface="Calibri"/>
              </a:rPr>
              <a:t>Provision made to safeguard the property</a:t>
            </a:r>
            <a:endParaRPr/>
          </a:p>
          <a:p>
            <a:pPr indent="-285750" lvl="1" marL="742950" marR="0" rtl="0" algn="just">
              <a:lnSpc>
                <a:spcPct val="107000"/>
              </a:lnSpc>
              <a:spcBef>
                <a:spcPts val="0"/>
              </a:spcBef>
              <a:spcAft>
                <a:spcPts val="0"/>
              </a:spcAft>
              <a:buClr>
                <a:schemeClr val="dk1"/>
              </a:buClr>
              <a:buSzPts val="4000"/>
              <a:buFont typeface="Calibri"/>
              <a:buAutoNum type="alphaLcPeriod"/>
            </a:pPr>
            <a:r>
              <a:rPr b="0" i="0" lang="en-US" sz="4000" u="none" cap="none" strike="noStrike">
                <a:solidFill>
                  <a:schemeClr val="dk1"/>
                </a:solidFill>
                <a:latin typeface="Calibri"/>
                <a:ea typeface="Calibri"/>
                <a:cs typeface="Calibri"/>
                <a:sym typeface="Calibri"/>
              </a:rPr>
              <a:t>Date when the loss was reported to the auditor and the police authorities </a:t>
            </a:r>
            <a:endParaRPr/>
          </a:p>
          <a:p>
            <a:pPr indent="0" lvl="0" marL="0" marR="0" rtl="0" algn="just">
              <a:lnSpc>
                <a:spcPct val="62227"/>
              </a:lnSpc>
              <a:spcBef>
                <a:spcPts val="800"/>
              </a:spcBef>
              <a:spcAft>
                <a:spcPts val="0"/>
              </a:spcAft>
              <a:buNone/>
            </a:pPr>
            <a:r>
              <a:t/>
            </a:r>
            <a:endParaRPr sz="8800">
              <a:solidFill>
                <a:srgbClr val="545454"/>
              </a:solidFill>
              <a:latin typeface="Arial"/>
              <a:ea typeface="Arial"/>
              <a:cs typeface="Arial"/>
              <a:sym typeface="Arial"/>
            </a:endParaRPr>
          </a:p>
        </p:txBody>
      </p:sp>
      <p:sp>
        <p:nvSpPr>
          <p:cNvPr id="137" name="Google Shape;137;p4"/>
          <p:cNvSpPr txBox="1"/>
          <p:nvPr/>
        </p:nvSpPr>
        <p:spPr>
          <a:xfrm>
            <a:off x="1028700" y="1128302"/>
            <a:ext cx="12839700" cy="11253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Documents Needed</a:t>
            </a:r>
            <a:endParaRPr/>
          </a:p>
        </p:txBody>
      </p:sp>
      <p:sp>
        <p:nvSpPr>
          <p:cNvPr id="138" name="Google Shape;138;p4"/>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139" name="Google Shape;139;p4"/>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140" name="Google Shape;140;p4"/>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nvSpPr>
        <p:spPr>
          <a:xfrm>
            <a:off x="1028700" y="2429278"/>
            <a:ext cx="16199606" cy="5799473"/>
          </a:xfrm>
          <a:prstGeom prst="rect">
            <a:avLst/>
          </a:prstGeom>
          <a:noFill/>
          <a:ln>
            <a:noFill/>
          </a:ln>
        </p:spPr>
        <p:txBody>
          <a:bodyPr anchorCtr="0" anchor="t" bIns="0" lIns="0" spcFirstLastPara="1" rIns="0" wrap="square" tIns="0">
            <a:spAutoFit/>
          </a:bodyPr>
          <a:lstStyle/>
          <a:p>
            <a:pPr indent="0" lvl="0" marL="0" marR="0" rtl="0" algn="just">
              <a:lnSpc>
                <a:spcPct val="107000"/>
              </a:lnSpc>
              <a:spcBef>
                <a:spcPts val="0"/>
              </a:spcBef>
              <a:spcAft>
                <a:spcPts val="0"/>
              </a:spcAft>
              <a:buNone/>
            </a:pPr>
            <a:r>
              <a:rPr b="1" lang="en-US" sz="6600">
                <a:solidFill>
                  <a:schemeClr val="dk1"/>
                </a:solidFill>
                <a:latin typeface="Calibri"/>
                <a:ea typeface="Calibri"/>
                <a:cs typeface="Calibri"/>
                <a:sym typeface="Calibri"/>
              </a:rPr>
              <a:t>2.  Affidavit of two (2) disinterested persons</a:t>
            </a:r>
            <a:r>
              <a:rPr lang="en-US" sz="6600">
                <a:solidFill>
                  <a:schemeClr val="dk1"/>
                </a:solidFill>
                <a:latin typeface="Calibri"/>
                <a:ea typeface="Calibri"/>
                <a:cs typeface="Calibri"/>
                <a:sym typeface="Calibri"/>
              </a:rPr>
              <a:t> who have personal knowledge of such fact/loss.</a:t>
            </a:r>
            <a:endParaRPr/>
          </a:p>
          <a:p>
            <a:pPr indent="0" lvl="0" marL="0" marR="0" rtl="0" algn="just">
              <a:lnSpc>
                <a:spcPct val="9203"/>
              </a:lnSpc>
              <a:spcBef>
                <a:spcPts val="800"/>
              </a:spcBef>
              <a:spcAft>
                <a:spcPts val="0"/>
              </a:spcAft>
              <a:buNone/>
            </a:pPr>
            <a:r>
              <a:t/>
            </a:r>
            <a:endParaRPr sz="59500">
              <a:solidFill>
                <a:srgbClr val="545454"/>
              </a:solidFill>
              <a:latin typeface="Arial"/>
              <a:ea typeface="Arial"/>
              <a:cs typeface="Arial"/>
              <a:sym typeface="Arial"/>
            </a:endParaRPr>
          </a:p>
        </p:txBody>
      </p:sp>
      <p:sp>
        <p:nvSpPr>
          <p:cNvPr id="147" name="Google Shape;147;p5"/>
          <p:cNvSpPr txBox="1"/>
          <p:nvPr/>
        </p:nvSpPr>
        <p:spPr>
          <a:xfrm>
            <a:off x="1028700" y="1128302"/>
            <a:ext cx="11772900" cy="11253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Documents Needed</a:t>
            </a:r>
            <a:endParaRPr/>
          </a:p>
        </p:txBody>
      </p:sp>
      <p:sp>
        <p:nvSpPr>
          <p:cNvPr id="148" name="Google Shape;148;p5"/>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149" name="Google Shape;149;p5"/>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150" name="Google Shape;150;p5"/>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txBox="1"/>
          <p:nvPr/>
        </p:nvSpPr>
        <p:spPr>
          <a:xfrm>
            <a:off x="1003300" y="2933700"/>
            <a:ext cx="16199606" cy="4075090"/>
          </a:xfrm>
          <a:prstGeom prst="rect">
            <a:avLst/>
          </a:prstGeom>
          <a:noFill/>
          <a:ln>
            <a:noFill/>
          </a:ln>
        </p:spPr>
        <p:txBody>
          <a:bodyPr anchorCtr="0" anchor="t" bIns="0" lIns="0" spcFirstLastPara="1" rIns="0" wrap="square" tIns="0">
            <a:spAutoFit/>
          </a:bodyPr>
          <a:lstStyle/>
          <a:p>
            <a:pPr indent="0" lvl="0" marL="0" marR="0" rtl="0" algn="just">
              <a:lnSpc>
                <a:spcPct val="107000"/>
              </a:lnSpc>
              <a:spcBef>
                <a:spcPts val="0"/>
              </a:spcBef>
              <a:spcAft>
                <a:spcPts val="0"/>
              </a:spcAft>
              <a:buNone/>
            </a:pPr>
            <a:r>
              <a:rPr lang="en-US" sz="4800">
                <a:solidFill>
                  <a:schemeClr val="dk1"/>
                </a:solidFill>
                <a:latin typeface="Calibri"/>
                <a:ea typeface="Calibri"/>
                <a:cs typeface="Calibri"/>
                <a:sym typeface="Calibri"/>
              </a:rPr>
              <a:t>3. The School Property Custodian will </a:t>
            </a:r>
            <a:r>
              <a:rPr b="1" lang="en-US" sz="4800">
                <a:solidFill>
                  <a:schemeClr val="dk1"/>
                </a:solidFill>
                <a:latin typeface="Calibri"/>
                <a:ea typeface="Calibri"/>
                <a:cs typeface="Calibri"/>
                <a:sym typeface="Calibri"/>
              </a:rPr>
              <a:t>prepare Report of Lost, Stolen, Damaged or Destroyed Semi-expendable Property (RLSDDSP)</a:t>
            </a:r>
            <a:r>
              <a:rPr lang="en-US" sz="4800">
                <a:solidFill>
                  <a:schemeClr val="dk1"/>
                </a:solidFill>
                <a:latin typeface="Calibri"/>
                <a:ea typeface="Calibri"/>
                <a:cs typeface="Calibri"/>
                <a:sym typeface="Calibri"/>
              </a:rPr>
              <a:t> supported with a copy of </a:t>
            </a:r>
            <a:r>
              <a:rPr b="1" lang="en-US" sz="4800">
                <a:solidFill>
                  <a:schemeClr val="dk1"/>
                </a:solidFill>
                <a:latin typeface="Calibri"/>
                <a:ea typeface="Calibri"/>
                <a:cs typeface="Calibri"/>
                <a:sym typeface="Calibri"/>
              </a:rPr>
              <a:t>Inventory Custodian Slip (ICS).</a:t>
            </a:r>
            <a:endParaRPr sz="4800">
              <a:solidFill>
                <a:schemeClr val="dk1"/>
              </a:solidFill>
              <a:latin typeface="Calibri"/>
              <a:ea typeface="Calibri"/>
              <a:cs typeface="Calibri"/>
              <a:sym typeface="Calibri"/>
            </a:endParaRPr>
          </a:p>
          <a:p>
            <a:pPr indent="0" lvl="0" marL="0" marR="0" rtl="0" algn="just">
              <a:lnSpc>
                <a:spcPct val="62227"/>
              </a:lnSpc>
              <a:spcBef>
                <a:spcPts val="800"/>
              </a:spcBef>
              <a:spcAft>
                <a:spcPts val="0"/>
              </a:spcAft>
              <a:buNone/>
            </a:pPr>
            <a:r>
              <a:t/>
            </a:r>
            <a:endParaRPr sz="8800">
              <a:solidFill>
                <a:srgbClr val="545454"/>
              </a:solidFill>
              <a:latin typeface="Arial"/>
              <a:ea typeface="Arial"/>
              <a:cs typeface="Arial"/>
              <a:sym typeface="Arial"/>
            </a:endParaRPr>
          </a:p>
        </p:txBody>
      </p:sp>
      <p:sp>
        <p:nvSpPr>
          <p:cNvPr id="157" name="Google Shape;157;p6"/>
          <p:cNvSpPr txBox="1"/>
          <p:nvPr/>
        </p:nvSpPr>
        <p:spPr>
          <a:xfrm>
            <a:off x="1028700" y="1128302"/>
            <a:ext cx="12839700" cy="11253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Documents Needed</a:t>
            </a:r>
            <a:endParaRPr/>
          </a:p>
        </p:txBody>
      </p:sp>
      <p:sp>
        <p:nvSpPr>
          <p:cNvPr id="158" name="Google Shape;158;p6"/>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159" name="Google Shape;159;p6"/>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160" name="Google Shape;160;p6"/>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7"/>
          <p:cNvSpPr txBox="1"/>
          <p:nvPr/>
        </p:nvSpPr>
        <p:spPr>
          <a:xfrm>
            <a:off x="1003300" y="2933700"/>
            <a:ext cx="16199606" cy="4536178"/>
          </a:xfrm>
          <a:prstGeom prst="rect">
            <a:avLst/>
          </a:prstGeom>
          <a:noFill/>
          <a:ln>
            <a:noFill/>
          </a:ln>
        </p:spPr>
        <p:txBody>
          <a:bodyPr anchorCtr="0" anchor="t" bIns="0" lIns="0" spcFirstLastPara="1" rIns="0" wrap="square" tIns="0">
            <a:spAutoFit/>
          </a:bodyPr>
          <a:lstStyle/>
          <a:p>
            <a:pPr indent="0" lvl="0" marL="0" marR="0" rtl="0" algn="just">
              <a:lnSpc>
                <a:spcPct val="107000"/>
              </a:lnSpc>
              <a:spcBef>
                <a:spcPts val="0"/>
              </a:spcBef>
              <a:spcAft>
                <a:spcPts val="0"/>
              </a:spcAft>
              <a:buNone/>
            </a:pPr>
            <a:r>
              <a:rPr lang="en-US" sz="4400">
                <a:solidFill>
                  <a:schemeClr val="dk1"/>
                </a:solidFill>
                <a:latin typeface="Calibri"/>
                <a:ea typeface="Calibri"/>
                <a:cs typeface="Calibri"/>
                <a:sym typeface="Calibri"/>
              </a:rPr>
              <a:t>4.  The Accountable Officer will submit the RLSDDSP supported with a copy of Inventory Custodian Slip (ICS) to accounting office for the computation of exact or accurate amount of book value of the property subject of the request of relief. Then, the accounting will issue a certification on book value of property.</a:t>
            </a:r>
            <a:endParaRPr/>
          </a:p>
          <a:p>
            <a:pPr indent="0" lvl="0" marL="0" marR="0" rtl="0" algn="just">
              <a:lnSpc>
                <a:spcPct val="62227"/>
              </a:lnSpc>
              <a:spcBef>
                <a:spcPts val="800"/>
              </a:spcBef>
              <a:spcAft>
                <a:spcPts val="0"/>
              </a:spcAft>
              <a:buNone/>
            </a:pPr>
            <a:r>
              <a:t/>
            </a:r>
            <a:endParaRPr sz="8800">
              <a:solidFill>
                <a:srgbClr val="545454"/>
              </a:solidFill>
              <a:latin typeface="Arial"/>
              <a:ea typeface="Arial"/>
              <a:cs typeface="Arial"/>
              <a:sym typeface="Arial"/>
            </a:endParaRPr>
          </a:p>
        </p:txBody>
      </p:sp>
      <p:sp>
        <p:nvSpPr>
          <p:cNvPr id="167" name="Google Shape;167;p7"/>
          <p:cNvSpPr txBox="1"/>
          <p:nvPr/>
        </p:nvSpPr>
        <p:spPr>
          <a:xfrm>
            <a:off x="1028700" y="1128302"/>
            <a:ext cx="12839700" cy="11253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Documents Needed</a:t>
            </a:r>
            <a:endParaRPr/>
          </a:p>
        </p:txBody>
      </p:sp>
      <p:sp>
        <p:nvSpPr>
          <p:cNvPr id="168" name="Google Shape;168;p7"/>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169" name="Google Shape;169;p7"/>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170" name="Google Shape;170;p7"/>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nvSpPr>
        <p:spPr>
          <a:xfrm>
            <a:off x="1003300" y="2933700"/>
            <a:ext cx="16199606" cy="7987764"/>
          </a:xfrm>
          <a:prstGeom prst="rect">
            <a:avLst/>
          </a:prstGeom>
          <a:noFill/>
          <a:ln>
            <a:noFill/>
          </a:ln>
        </p:spPr>
        <p:txBody>
          <a:bodyPr anchorCtr="0" anchor="t" bIns="0" lIns="0" spcFirstLastPara="1" rIns="0" wrap="square" tIns="0">
            <a:spAutoFit/>
          </a:bodyPr>
          <a:lstStyle/>
          <a:p>
            <a:pPr indent="0" lvl="0" marL="0" marR="0" rtl="0" algn="just">
              <a:lnSpc>
                <a:spcPct val="107000"/>
              </a:lnSpc>
              <a:spcBef>
                <a:spcPts val="0"/>
              </a:spcBef>
              <a:spcAft>
                <a:spcPts val="0"/>
              </a:spcAft>
              <a:buNone/>
            </a:pPr>
            <a:r>
              <a:rPr lang="en-US" sz="3600">
                <a:solidFill>
                  <a:schemeClr val="dk1"/>
                </a:solidFill>
                <a:latin typeface="Calibri"/>
                <a:ea typeface="Calibri"/>
                <a:cs typeface="Calibri"/>
                <a:sym typeface="Calibri"/>
              </a:rPr>
              <a:t>The Accountable Officer will submit the following to the Schools Division Superintendent through the Division Supply Office:</a:t>
            </a:r>
            <a:endParaRPr/>
          </a:p>
          <a:p>
            <a:pPr indent="-285750" lvl="1" marL="742950" marR="0" rtl="0" algn="just">
              <a:lnSpc>
                <a:spcPct val="107000"/>
              </a:lnSpc>
              <a:spcBef>
                <a:spcPts val="800"/>
              </a:spcBef>
              <a:spcAft>
                <a:spcPts val="0"/>
              </a:spcAft>
              <a:buClr>
                <a:schemeClr val="dk1"/>
              </a:buClr>
              <a:buSzPts val="3600"/>
              <a:buFont typeface="Calibri"/>
              <a:buAutoNum type="alphaLcPeriod"/>
            </a:pPr>
            <a:r>
              <a:rPr b="0" i="0" lang="en-US" sz="3600" u="none" cap="none" strike="noStrike">
                <a:solidFill>
                  <a:schemeClr val="dk1"/>
                </a:solidFill>
                <a:latin typeface="Calibri"/>
                <a:ea typeface="Calibri"/>
                <a:cs typeface="Calibri"/>
                <a:sym typeface="Calibri"/>
              </a:rPr>
              <a:t>Notice of loss supported with 1.1 and 1.2</a:t>
            </a:r>
            <a:endParaRPr/>
          </a:p>
          <a:p>
            <a:pPr indent="-285750" lvl="1" marL="742950" marR="0" rtl="0" algn="just">
              <a:lnSpc>
                <a:spcPct val="107000"/>
              </a:lnSpc>
              <a:spcBef>
                <a:spcPts val="0"/>
              </a:spcBef>
              <a:spcAft>
                <a:spcPts val="0"/>
              </a:spcAft>
              <a:buClr>
                <a:schemeClr val="dk1"/>
              </a:buClr>
              <a:buSzPts val="3600"/>
              <a:buFont typeface="Calibri"/>
              <a:buAutoNum type="alphaLcPeriod"/>
            </a:pPr>
            <a:r>
              <a:rPr b="0" i="0" lang="en-US" sz="3600" u="none" cap="none" strike="noStrike">
                <a:solidFill>
                  <a:schemeClr val="dk1"/>
                </a:solidFill>
                <a:latin typeface="Calibri"/>
                <a:ea typeface="Calibri"/>
                <a:cs typeface="Calibri"/>
                <a:sym typeface="Calibri"/>
              </a:rPr>
              <a:t>Affidavit or Sworn Statement of the proper accountable officer</a:t>
            </a:r>
            <a:endParaRPr/>
          </a:p>
          <a:p>
            <a:pPr indent="-285750" lvl="1" marL="742950" marR="0" rtl="0" algn="l">
              <a:lnSpc>
                <a:spcPct val="107000"/>
              </a:lnSpc>
              <a:spcBef>
                <a:spcPts val="0"/>
              </a:spcBef>
              <a:spcAft>
                <a:spcPts val="0"/>
              </a:spcAft>
              <a:buClr>
                <a:schemeClr val="dk1"/>
              </a:buClr>
              <a:buSzPts val="3600"/>
              <a:buFont typeface="Calibri"/>
              <a:buAutoNum type="alphaLcPeriod"/>
            </a:pPr>
            <a:r>
              <a:rPr b="0" i="0" lang="en-US" sz="3600" u="none" cap="none" strike="noStrike">
                <a:solidFill>
                  <a:schemeClr val="dk1"/>
                </a:solidFill>
                <a:latin typeface="Calibri"/>
                <a:ea typeface="Calibri"/>
                <a:cs typeface="Calibri"/>
                <a:sym typeface="Calibri"/>
              </a:rPr>
              <a:t>Affidavit of two (2) disinterested persons who have personal knowledge of such fact/loss.</a:t>
            </a:r>
            <a:endParaRPr/>
          </a:p>
          <a:p>
            <a:pPr indent="-285750" lvl="1" marL="742950" marR="0" rtl="0" algn="just">
              <a:lnSpc>
                <a:spcPct val="107000"/>
              </a:lnSpc>
              <a:spcBef>
                <a:spcPts val="0"/>
              </a:spcBef>
              <a:spcAft>
                <a:spcPts val="0"/>
              </a:spcAft>
              <a:buClr>
                <a:schemeClr val="dk1"/>
              </a:buClr>
              <a:buSzPts val="3600"/>
              <a:buFont typeface="Calibri"/>
              <a:buAutoNum type="alphaLcPeriod"/>
            </a:pPr>
            <a:r>
              <a:rPr b="0" i="0" lang="en-US" sz="3600" u="none" cap="none" strike="noStrike">
                <a:solidFill>
                  <a:schemeClr val="dk1"/>
                </a:solidFill>
                <a:latin typeface="Calibri"/>
                <a:ea typeface="Calibri"/>
                <a:cs typeface="Calibri"/>
                <a:sym typeface="Calibri"/>
              </a:rPr>
              <a:t>Report of Lost, Stolen, Damaged or Destroyed Semi-expendable Property (RLSDDSP)</a:t>
            </a:r>
            <a:endParaRPr/>
          </a:p>
          <a:p>
            <a:pPr indent="-285750" lvl="1" marL="742950" marR="0" rtl="0" algn="just">
              <a:lnSpc>
                <a:spcPct val="107000"/>
              </a:lnSpc>
              <a:spcBef>
                <a:spcPts val="0"/>
              </a:spcBef>
              <a:spcAft>
                <a:spcPts val="0"/>
              </a:spcAft>
              <a:buClr>
                <a:schemeClr val="dk1"/>
              </a:buClr>
              <a:buSzPts val="3600"/>
              <a:buFont typeface="Calibri"/>
              <a:buAutoNum type="alphaLcPeriod"/>
            </a:pPr>
            <a:r>
              <a:rPr b="0" i="0" lang="en-US" sz="3600" u="none" cap="none" strike="noStrike">
                <a:solidFill>
                  <a:schemeClr val="dk1"/>
                </a:solidFill>
                <a:latin typeface="Calibri"/>
                <a:ea typeface="Calibri"/>
                <a:cs typeface="Calibri"/>
                <a:sym typeface="Calibri"/>
              </a:rPr>
              <a:t>Certification on book value of property</a:t>
            </a:r>
            <a:endParaRPr/>
          </a:p>
          <a:p>
            <a:pPr indent="-285750" lvl="1" marL="742950" marR="0" rtl="0" algn="just">
              <a:lnSpc>
                <a:spcPct val="107000"/>
              </a:lnSpc>
              <a:spcBef>
                <a:spcPts val="0"/>
              </a:spcBef>
              <a:spcAft>
                <a:spcPts val="0"/>
              </a:spcAft>
              <a:buClr>
                <a:schemeClr val="dk1"/>
              </a:buClr>
              <a:buSzPts val="3600"/>
              <a:buFont typeface="Calibri"/>
              <a:buAutoNum type="alphaLcPeriod"/>
            </a:pPr>
            <a:r>
              <a:rPr b="0" i="0" lang="en-US" sz="3600" u="none" cap="none" strike="noStrike">
                <a:solidFill>
                  <a:schemeClr val="dk1"/>
                </a:solidFill>
                <a:latin typeface="Calibri"/>
                <a:ea typeface="Calibri"/>
                <a:cs typeface="Calibri"/>
                <a:sym typeface="Calibri"/>
              </a:rPr>
              <a:t>Other necessary documents as to incidents/occurrence stated in COA Memorandum No. 92-751 dated February 24, 1992. </a:t>
            </a:r>
            <a:endParaRPr/>
          </a:p>
          <a:p>
            <a:pPr indent="0" lvl="0" marL="0" marR="0" rtl="0" algn="just">
              <a:lnSpc>
                <a:spcPct val="107000"/>
              </a:lnSpc>
              <a:spcBef>
                <a:spcPts val="800"/>
              </a:spcBef>
              <a:spcAft>
                <a:spcPts val="0"/>
              </a:spcAft>
              <a:buNone/>
            </a:pPr>
            <a:r>
              <a:t/>
            </a:r>
            <a:endParaRPr sz="3600">
              <a:solidFill>
                <a:schemeClr val="dk1"/>
              </a:solidFill>
              <a:latin typeface="Calibri"/>
              <a:ea typeface="Calibri"/>
              <a:cs typeface="Calibri"/>
              <a:sym typeface="Calibri"/>
            </a:endParaRPr>
          </a:p>
          <a:p>
            <a:pPr indent="0" lvl="0" marL="0" marR="0" rtl="0" algn="just">
              <a:lnSpc>
                <a:spcPct val="107000"/>
              </a:lnSpc>
              <a:spcBef>
                <a:spcPts val="800"/>
              </a:spcBef>
              <a:spcAft>
                <a:spcPts val="0"/>
              </a:spcAft>
              <a:buNone/>
            </a:pPr>
            <a:r>
              <a:t/>
            </a:r>
            <a:endParaRPr sz="3600">
              <a:solidFill>
                <a:schemeClr val="dk1"/>
              </a:solidFill>
              <a:latin typeface="Calibri"/>
              <a:ea typeface="Calibri"/>
              <a:cs typeface="Calibri"/>
              <a:sym typeface="Calibri"/>
            </a:endParaRPr>
          </a:p>
        </p:txBody>
      </p:sp>
      <p:sp>
        <p:nvSpPr>
          <p:cNvPr id="177" name="Google Shape;177;p8"/>
          <p:cNvSpPr txBox="1"/>
          <p:nvPr/>
        </p:nvSpPr>
        <p:spPr>
          <a:xfrm>
            <a:off x="1028700" y="1128302"/>
            <a:ext cx="12839700" cy="11253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Documents Needed</a:t>
            </a:r>
            <a:endParaRPr/>
          </a:p>
        </p:txBody>
      </p:sp>
      <p:sp>
        <p:nvSpPr>
          <p:cNvPr id="178" name="Google Shape;178;p8"/>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179" name="Google Shape;179;p8"/>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180" name="Google Shape;180;p8"/>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9"/>
          <p:cNvSpPr txBox="1"/>
          <p:nvPr/>
        </p:nvSpPr>
        <p:spPr>
          <a:xfrm>
            <a:off x="1003300" y="2933700"/>
            <a:ext cx="16199606" cy="1261884"/>
          </a:xfrm>
          <a:prstGeom prst="rect">
            <a:avLst/>
          </a:prstGeom>
          <a:noFill/>
          <a:ln>
            <a:noFill/>
          </a:ln>
        </p:spPr>
        <p:txBody>
          <a:bodyPr anchorCtr="0" anchor="t" bIns="0" lIns="0" spcFirstLastPara="1" rIns="0" wrap="square" tIns="0">
            <a:spAutoFit/>
          </a:bodyPr>
          <a:lstStyle/>
          <a:p>
            <a:pPr indent="0" lvl="0" marL="0" marR="0" rtl="0" algn="just">
              <a:lnSpc>
                <a:spcPct val="107000"/>
              </a:lnSpc>
              <a:spcBef>
                <a:spcPts val="0"/>
              </a:spcBef>
              <a:spcAft>
                <a:spcPts val="0"/>
              </a:spcAft>
              <a:buNone/>
            </a:pPr>
            <a:r>
              <a:t/>
            </a:r>
            <a:endParaRPr sz="3600">
              <a:solidFill>
                <a:schemeClr val="dk1"/>
              </a:solidFill>
              <a:latin typeface="Calibri"/>
              <a:ea typeface="Calibri"/>
              <a:cs typeface="Calibri"/>
              <a:sym typeface="Calibri"/>
            </a:endParaRPr>
          </a:p>
          <a:p>
            <a:pPr indent="0" lvl="0" marL="0" marR="0" rtl="0" algn="just">
              <a:lnSpc>
                <a:spcPct val="107000"/>
              </a:lnSpc>
              <a:spcBef>
                <a:spcPts val="800"/>
              </a:spcBef>
              <a:spcAft>
                <a:spcPts val="0"/>
              </a:spcAft>
              <a:buNone/>
            </a:pPr>
            <a:r>
              <a:t/>
            </a:r>
            <a:endParaRPr sz="3600">
              <a:solidFill>
                <a:schemeClr val="dk1"/>
              </a:solidFill>
              <a:latin typeface="Calibri"/>
              <a:ea typeface="Calibri"/>
              <a:cs typeface="Calibri"/>
              <a:sym typeface="Calibri"/>
            </a:endParaRPr>
          </a:p>
        </p:txBody>
      </p:sp>
      <p:sp>
        <p:nvSpPr>
          <p:cNvPr id="187" name="Google Shape;187;p9"/>
          <p:cNvSpPr txBox="1"/>
          <p:nvPr/>
        </p:nvSpPr>
        <p:spPr>
          <a:xfrm>
            <a:off x="1028700" y="1128302"/>
            <a:ext cx="12839700" cy="112530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6500">
                <a:solidFill>
                  <a:srgbClr val="545454"/>
                </a:solidFill>
                <a:latin typeface="League Spartan"/>
                <a:ea typeface="League Spartan"/>
                <a:cs typeface="League Spartan"/>
                <a:sym typeface="League Spartan"/>
              </a:rPr>
              <a:t>Other necessary documents:</a:t>
            </a:r>
            <a:endParaRPr/>
          </a:p>
        </p:txBody>
      </p:sp>
      <p:sp>
        <p:nvSpPr>
          <p:cNvPr id="188" name="Google Shape;188;p9"/>
          <p:cNvSpPr txBox="1"/>
          <p:nvPr/>
        </p:nvSpPr>
        <p:spPr>
          <a:xfrm>
            <a:off x="16581489" y="8776970"/>
            <a:ext cx="362229" cy="48133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lang="en-US" sz="2799">
                <a:solidFill>
                  <a:srgbClr val="EBEBEB"/>
                </a:solidFill>
                <a:latin typeface="Poppins Light"/>
                <a:ea typeface="Poppins Light"/>
                <a:cs typeface="Poppins Light"/>
                <a:sym typeface="Poppins Light"/>
              </a:rPr>
              <a:t>2</a:t>
            </a:r>
            <a:endParaRPr/>
          </a:p>
        </p:txBody>
      </p:sp>
      <p:pic>
        <p:nvPicPr>
          <p:cNvPr id="189" name="Google Shape;189;p9"/>
          <p:cNvPicPr preferRelativeResize="0"/>
          <p:nvPr/>
        </p:nvPicPr>
        <p:blipFill rotWithShape="1">
          <a:blip r:embed="rId3">
            <a:alphaModFix/>
          </a:blip>
          <a:srcRect b="0" l="0" r="0" t="0"/>
          <a:stretch/>
        </p:blipFill>
        <p:spPr>
          <a:xfrm>
            <a:off x="16134400" y="1124177"/>
            <a:ext cx="1124900" cy="1124900"/>
          </a:xfrm>
          <a:prstGeom prst="rect">
            <a:avLst/>
          </a:prstGeom>
          <a:noFill/>
          <a:ln>
            <a:noFill/>
          </a:ln>
        </p:spPr>
      </p:pic>
      <p:pic>
        <p:nvPicPr>
          <p:cNvPr id="190" name="Google Shape;190;p9"/>
          <p:cNvPicPr preferRelativeResize="0"/>
          <p:nvPr/>
        </p:nvPicPr>
        <p:blipFill rotWithShape="1">
          <a:blip r:embed="rId4">
            <a:alphaModFix/>
          </a:blip>
          <a:srcRect b="0" l="0" r="0" t="0"/>
          <a:stretch/>
        </p:blipFill>
        <p:spPr>
          <a:xfrm>
            <a:off x="14877833" y="1107162"/>
            <a:ext cx="1112677" cy="1112677"/>
          </a:xfrm>
          <a:prstGeom prst="rect">
            <a:avLst/>
          </a:prstGeom>
          <a:noFill/>
          <a:ln>
            <a:noFill/>
          </a:ln>
        </p:spPr>
      </p:pic>
      <p:pic>
        <p:nvPicPr>
          <p:cNvPr id="191" name="Google Shape;191;p9"/>
          <p:cNvPicPr preferRelativeResize="0"/>
          <p:nvPr/>
        </p:nvPicPr>
        <p:blipFill rotWithShape="1">
          <a:blip r:embed="rId5">
            <a:alphaModFix/>
          </a:blip>
          <a:srcRect b="0" l="0" r="0" t="0"/>
          <a:stretch/>
        </p:blipFill>
        <p:spPr>
          <a:xfrm>
            <a:off x="1003300" y="2705100"/>
            <a:ext cx="140843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Admin</dc:creator>
</cp:coreProperties>
</file>